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5" r:id="rId1"/>
  </p:sldMasterIdLst>
  <p:notesMasterIdLst>
    <p:notesMasterId r:id="rId20"/>
  </p:notesMasterIdLst>
  <p:sldIdLst>
    <p:sldId id="297" r:id="rId2"/>
    <p:sldId id="296" r:id="rId3"/>
    <p:sldId id="259" r:id="rId4"/>
    <p:sldId id="261" r:id="rId5"/>
    <p:sldId id="273" r:id="rId6"/>
    <p:sldId id="274" r:id="rId7"/>
    <p:sldId id="284" r:id="rId8"/>
    <p:sldId id="285" r:id="rId9"/>
    <p:sldId id="270" r:id="rId10"/>
    <p:sldId id="283" r:id="rId11"/>
    <p:sldId id="267" r:id="rId12"/>
    <p:sldId id="268" r:id="rId13"/>
    <p:sldId id="282" r:id="rId14"/>
    <p:sldId id="294" r:id="rId15"/>
    <p:sldId id="295" r:id="rId16"/>
    <p:sldId id="293" r:id="rId17"/>
    <p:sldId id="286" r:id="rId18"/>
    <p:sldId id="29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useTimings="0">
    <p:present/>
    <p:sldRg st="1" end="36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9" autoAdjust="0"/>
    <p:restoredTop sz="94531" autoAdjust="0"/>
  </p:normalViewPr>
  <p:slideViewPr>
    <p:cSldViewPr snapToGrid="0" snapToObjects="1">
      <p:cViewPr varScale="1">
        <p:scale>
          <a:sx n="121" d="100"/>
          <a:sy n="121" d="100"/>
        </p:scale>
        <p:origin x="131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2BBA42-F944-444C-BB05-0333D92D533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260B53-395A-F740-8AC0-A55B66885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876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</a:t>
            </a:r>
            <a:r>
              <a:rPr lang="en-US" baseline="0" dirty="0" smtClean="0"/>
              <a:t> careful what you order ..they can take you literally!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0B53-395A-F740-8AC0-A55B668859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413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0B53-395A-F740-8AC0-A55B668859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375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676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419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191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434609"/>
            <a:ext cx="374904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2551176"/>
            <a:ext cx="3749040" cy="31455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Aft>
                <a:spcPts val="10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798020" y="538594"/>
            <a:ext cx="1808485" cy="51671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50174">
            <a:off x="4827538" y="836203"/>
            <a:ext cx="3657600" cy="493776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55093">
            <a:off x="2359666" y="458370"/>
            <a:ext cx="4424669" cy="3079124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835967" y="278688"/>
            <a:ext cx="1695954" cy="4845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85255">
            <a:off x="2866028" y="3182426"/>
            <a:ext cx="1695954" cy="484558"/>
          </a:xfrm>
          <a:prstGeom prst="rect">
            <a:avLst/>
          </a:prstGeom>
        </p:spPr>
      </p:pic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150321">
            <a:off x="4329929" y="546774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317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80673">
            <a:off x="699762" y="451178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3480" y="4800600"/>
            <a:ext cx="3246120" cy="1188720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415567" y="369110"/>
            <a:ext cx="3794703" cy="272976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0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0973137">
            <a:off x="530124" y="631160"/>
            <a:ext cx="3837559" cy="2604282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 rot="470783">
            <a:off x="708565" y="3070624"/>
            <a:ext cx="3918749" cy="282751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114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 rot="21240000">
            <a:off x="4717562" y="3396154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AU" smtClean="0"/>
              <a:t>Click to edit Master title style</a:t>
            </a:r>
            <a:endParaRPr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4876800"/>
            <a:ext cx="3048000" cy="118872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Picture 14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7428515" y="2619243"/>
            <a:ext cx="1580737" cy="451639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6339646" y="604321"/>
            <a:ext cx="1610332" cy="2025115"/>
          </a:xfrm>
          <a:prstGeom prst="rect">
            <a:avLst/>
          </a:prstGeom>
        </p:spPr>
      </p:pic>
      <p:pic>
        <p:nvPicPr>
          <p:cNvPr id="13" name="Picture 12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4891846" y="985321"/>
            <a:ext cx="1610332" cy="2025115"/>
          </a:xfrm>
          <a:prstGeom prst="rect">
            <a:avLst/>
          </a:prstGeom>
        </p:spPr>
      </p:pic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 rot="247118">
            <a:off x="5075220" y="1165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 rot="271248">
            <a:off x="6523020" y="784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519045" y="2873698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193488">
            <a:off x="610678" y="450635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 rot="21240000">
            <a:off x="455724" y="3551615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AU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2286000" indent="-457200">
              <a:defRPr/>
            </a:lvl6pPr>
            <a:lvl7pPr marL="2286000" indent="-457200">
              <a:defRPr/>
            </a:lvl7pPr>
            <a:lvl8pPr marL="2286000" indent="-457200">
              <a:defRPr/>
            </a:lvl8pPr>
            <a:lvl9pPr marL="2286000" indent="-457200">
              <a:defRPr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634" y="577849"/>
            <a:ext cx="1882589" cy="5461001"/>
          </a:xfrm>
        </p:spPr>
        <p:txBody>
          <a:bodyPr vert="eaVert"/>
          <a:lstStyle>
            <a:lvl1pPr>
              <a:defRPr sz="44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4" y="577849"/>
            <a:ext cx="5768788" cy="546100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vertical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2859" y="1562100"/>
            <a:ext cx="152400" cy="37338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2057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800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572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66660">
            <a:off x="5138374" y="599839"/>
            <a:ext cx="1610332" cy="2025115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29776">
            <a:off x="2072772" y="555386"/>
            <a:ext cx="1610332" cy="2025115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 rot="21254634">
            <a:off x="2256146" y="735839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idx="15"/>
          </p:nvPr>
        </p:nvSpPr>
        <p:spPr>
          <a:xfrm rot="21315648">
            <a:off x="5321748" y="780292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pic>
        <p:nvPicPr>
          <p:cNvPr id="14" name="Picture 13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1790">
            <a:off x="3591963" y="936015"/>
            <a:ext cx="1610332" cy="2025115"/>
          </a:xfrm>
          <a:prstGeom prst="rect">
            <a:avLst/>
          </a:prstGeom>
        </p:spPr>
      </p:pic>
      <p:sp>
        <p:nvSpPr>
          <p:cNvPr id="17" name="Picture Placeholder 2"/>
          <p:cNvSpPr>
            <a:spLocks noGrp="1"/>
          </p:cNvSpPr>
          <p:nvPr>
            <p:ph type="pic" idx="17"/>
          </p:nvPr>
        </p:nvSpPr>
        <p:spPr>
          <a:xfrm rot="100778">
            <a:off x="3775337" y="1116468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282700"/>
            <a:ext cx="8001000" cy="1917700"/>
          </a:xfrm>
        </p:spPr>
        <p:txBody>
          <a:bodyPr anchor="b" anchorCtr="0">
            <a:noAutofit/>
          </a:bodyPr>
          <a:lstStyle>
            <a:lvl1pPr algn="ctr">
              <a:defRPr sz="5600" b="0" cap="none" baseline="0">
                <a:solidFill>
                  <a:schemeClr val="tx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3644153"/>
            <a:ext cx="8001000" cy="833718"/>
          </a:xfrm>
        </p:spPr>
        <p:txBody>
          <a:bodyPr anchor="t" anchorCtr="0"/>
          <a:lstStyle>
            <a:lvl1pPr marL="0" indent="0" algn="ctr">
              <a:spcAft>
                <a:spcPts val="0"/>
              </a:spcAft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3528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346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46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346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153" y="443752"/>
            <a:ext cx="3749040" cy="1707777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7494" y="430306"/>
            <a:ext cx="3749040" cy="560854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2000"/>
            </a:lvl6pPr>
            <a:lvl7pPr marL="2290763" indent="-461963">
              <a:defRPr sz="2000"/>
            </a:lvl7pPr>
            <a:lvl8pPr marL="2290763" indent="-461963">
              <a:defRPr sz="2000"/>
            </a:lvl8pPr>
            <a:lvl9pPr marL="2290763" indent="-461963"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153" y="2554940"/>
            <a:ext cx="3749040" cy="3146613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PageOverlay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905000"/>
            <a:ext cx="8001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721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7CE38E4D-051A-41E1-86A4-E56916468FD0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6220" y="6158753"/>
            <a:ext cx="1051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  <p:sldLayoutId id="2147484067" r:id="rId12"/>
    <p:sldLayoutId id="2147484068" r:id="rId13"/>
    <p:sldLayoutId id="2147484069" r:id="rId14"/>
    <p:sldLayoutId id="2147484070" r:id="rId15"/>
    <p:sldLayoutId id="2147484071" r:id="rId16"/>
  </p:sldLayoutIdLst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0"/>
        </a:spcBef>
        <a:spcAft>
          <a:spcPts val="2000"/>
        </a:spcAft>
        <a:buFont typeface="Wingdings 2" pitchFamily="18" charset="2"/>
        <a:buChar char="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ts val="0"/>
        </a:spcBef>
        <a:spcAft>
          <a:spcPts val="600"/>
        </a:spcAft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ts val="0"/>
        </a:spcBef>
        <a:spcAft>
          <a:spcPts val="600"/>
        </a:spcAft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357771"/>
            <a:ext cx="8001000" cy="1627852"/>
          </a:xfrm>
        </p:spPr>
        <p:txBody>
          <a:bodyPr/>
          <a:lstStyle/>
          <a:p>
            <a:r>
              <a:rPr lang="en-US" dirty="0" smtClean="0"/>
              <a:t>Doing Business In China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940" y="2236061"/>
            <a:ext cx="8250560" cy="3402739"/>
          </a:xfrm>
        </p:spPr>
        <p:txBody>
          <a:bodyPr>
            <a:normAutofit fontScale="70000" lnSpcReduction="20000"/>
          </a:bodyPr>
          <a:lstStyle/>
          <a:p>
            <a:endParaRPr lang="en-US" sz="4800" b="1" i="1" dirty="0" smtClean="0"/>
          </a:p>
          <a:p>
            <a:r>
              <a:rPr lang="en-US" sz="4800" b="1" i="1" dirty="0" smtClean="0"/>
              <a:t>Not for the feint hearted</a:t>
            </a:r>
          </a:p>
          <a:p>
            <a:endParaRPr lang="en-US" sz="4800" dirty="0" smtClean="0"/>
          </a:p>
          <a:p>
            <a:r>
              <a:rPr lang="en-US" sz="4100" dirty="0" smtClean="0"/>
              <a:t>&amp;</a:t>
            </a:r>
            <a:endParaRPr lang="en-US" sz="4100" dirty="0"/>
          </a:p>
          <a:p>
            <a:endParaRPr lang="en-US" sz="4800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sz="4300" b="1" i="1" dirty="0" smtClean="0"/>
              <a:t>The Relationship is more important than the sale</a:t>
            </a:r>
            <a:endParaRPr lang="en-US" sz="4300" b="1" i="1" dirty="0"/>
          </a:p>
        </p:txBody>
      </p:sp>
    </p:spTree>
    <p:extLst>
      <p:ext uri="{BB962C8B-B14F-4D97-AF65-F5344CB8AC3E}">
        <p14:creationId xmlns:p14="http://schemas.microsoft.com/office/powerpoint/2010/main" val="40439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Davey testing in </a:t>
            </a:r>
            <a:r>
              <a:rPr lang="en-US" dirty="0" err="1"/>
              <a:t>H</a:t>
            </a:r>
            <a:r>
              <a:rPr lang="en-US" dirty="0" err="1" smtClean="0"/>
              <a:t>ailar</a:t>
            </a:r>
            <a:endParaRPr lang="en-US" dirty="0"/>
          </a:p>
        </p:txBody>
      </p:sp>
      <p:pic>
        <p:nvPicPr>
          <p:cNvPr id="4" name="Content Placeholder 3" descr="Hailar 03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879" r="-228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636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Coolant supplier</a:t>
            </a:r>
            <a:endParaRPr lang="en-US" dirty="0"/>
          </a:p>
        </p:txBody>
      </p:sp>
      <p:pic>
        <p:nvPicPr>
          <p:cNvPr id="4" name="Content Placeholder 3" descr="Tectaloy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222" r="-47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3547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Small Australian Truck Body company</a:t>
            </a:r>
            <a:endParaRPr lang="en-US" dirty="0"/>
          </a:p>
        </p:txBody>
      </p:sp>
      <p:pic>
        <p:nvPicPr>
          <p:cNvPr id="4" name="Content Placeholder 3" descr="aldom_log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939" b="-519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6811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Aldom</a:t>
            </a:r>
            <a:endParaRPr lang="en-US" dirty="0"/>
          </a:p>
        </p:txBody>
      </p:sp>
      <p:pic>
        <p:nvPicPr>
          <p:cNvPr id="4" name="Content Placeholder 3" descr="Aldom China.pd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5" t="5781" r="2425" b="57877"/>
          <a:stretch/>
        </p:blipFill>
        <p:spPr>
          <a:xfrm>
            <a:off x="-399573" y="1524001"/>
            <a:ext cx="9495014" cy="4883150"/>
          </a:xfrm>
        </p:spPr>
      </p:pic>
    </p:spTree>
    <p:extLst>
      <p:ext uri="{BB962C8B-B14F-4D97-AF65-F5344CB8AC3E}">
        <p14:creationId xmlns:p14="http://schemas.microsoft.com/office/powerpoint/2010/main" val="186954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Annesley</a:t>
            </a:r>
            <a:r>
              <a:rPr lang="en-US" dirty="0" smtClean="0"/>
              <a:t> Girls College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106" y="1627853"/>
            <a:ext cx="6277836" cy="45257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247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Show Nanjing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732" y="1234306"/>
            <a:ext cx="6313607" cy="51339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579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Global</a:t>
            </a:r>
            <a:endParaRPr lang="en-US" dirty="0"/>
          </a:p>
        </p:txBody>
      </p:sp>
      <p:pic>
        <p:nvPicPr>
          <p:cNvPr id="8" name="Content Placeholder 7" descr="au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297" r="-302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831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Assistance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b="1" dirty="0" smtClean="0"/>
              <a:t>There are a wealth of Government assistance programs.</a:t>
            </a:r>
          </a:p>
          <a:p>
            <a:r>
              <a:rPr lang="en-US" b="1" dirty="0" smtClean="0"/>
              <a:t>Export Partnership Program (SA) </a:t>
            </a:r>
          </a:p>
          <a:p>
            <a:r>
              <a:rPr lang="en-US" b="1" dirty="0" smtClean="0"/>
              <a:t>EMDG</a:t>
            </a:r>
          </a:p>
          <a:p>
            <a:r>
              <a:rPr lang="en-US" b="1" dirty="0" smtClean="0"/>
              <a:t>Research Grants</a:t>
            </a:r>
          </a:p>
          <a:p>
            <a:r>
              <a:rPr lang="en-US" b="1" dirty="0" smtClean="0"/>
              <a:t>Commercialization Grants</a:t>
            </a:r>
          </a:p>
          <a:p>
            <a:r>
              <a:rPr lang="en-US" b="1" dirty="0" smtClean="0"/>
              <a:t>University and Local Govt Grants</a:t>
            </a:r>
          </a:p>
          <a:p>
            <a:r>
              <a:rPr lang="en-US" b="1" dirty="0" smtClean="0"/>
              <a:t>Industry specific Grants.</a:t>
            </a:r>
          </a:p>
          <a:p>
            <a:r>
              <a:rPr lang="en-US" b="1" dirty="0"/>
              <a:t>http://</a:t>
            </a:r>
            <a:r>
              <a:rPr lang="en-US" b="1" dirty="0" err="1"/>
              <a:t>governmentgrantsaustralia.org</a:t>
            </a:r>
            <a:r>
              <a:rPr lang="en-US" b="1" dirty="0"/>
              <a:t>/export-grants</a:t>
            </a:r>
          </a:p>
        </p:txBody>
      </p:sp>
    </p:spTree>
    <p:extLst>
      <p:ext uri="{BB962C8B-B14F-4D97-AF65-F5344CB8AC3E}">
        <p14:creationId xmlns:p14="http://schemas.microsoft.com/office/powerpoint/2010/main" val="46733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Sales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AU" altLang="zh-TW" dirty="0" smtClean="0"/>
          </a:p>
          <a:p>
            <a:pPr marL="0" indent="0" algn="ctr">
              <a:buNone/>
            </a:pPr>
            <a:r>
              <a:rPr lang="en-US" dirty="0" smtClean="0"/>
              <a:t>I wish you success and thank you.</a:t>
            </a:r>
            <a:endParaRPr lang="en-US" dirty="0"/>
          </a:p>
          <a:p>
            <a:pPr marL="0" indent="0" algn="ctr">
              <a:buNone/>
            </a:pPr>
            <a:r>
              <a:rPr lang="en-US" sz="4800" dirty="0" err="1"/>
              <a:t>zhù</a:t>
            </a:r>
            <a:r>
              <a:rPr lang="en-US" sz="4800" dirty="0"/>
              <a:t> </a:t>
            </a:r>
            <a:r>
              <a:rPr lang="en-US" sz="4800" dirty="0" smtClean="0"/>
              <a:t>Ni </a:t>
            </a:r>
            <a:r>
              <a:rPr lang="en-US" sz="4800" dirty="0" err="1" smtClean="0"/>
              <a:t>shùnlì</a:t>
            </a:r>
            <a:endParaRPr lang="en-US" sz="4800" dirty="0"/>
          </a:p>
          <a:p>
            <a:pPr marL="0" indent="0" algn="ctr">
              <a:buNone/>
            </a:pPr>
            <a:r>
              <a:rPr lang="en-US" sz="4800" dirty="0" err="1" smtClean="0"/>
              <a:t>xiè</a:t>
            </a:r>
            <a:r>
              <a:rPr lang="en-US" sz="4800" dirty="0" smtClean="0"/>
              <a:t> </a:t>
            </a:r>
            <a:r>
              <a:rPr lang="en-US" sz="4800" dirty="0" err="1" smtClean="0"/>
              <a:t>xie</a:t>
            </a:r>
            <a:endParaRPr lang="en-US" sz="4800" dirty="0" smtClean="0"/>
          </a:p>
          <a:p>
            <a:pPr marL="0" indent="0" algn="ctr">
              <a:buNone/>
            </a:pPr>
            <a:r>
              <a:rPr lang="en-US" sz="4800" dirty="0" smtClean="0"/>
              <a:t>Warwick Prestwood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03465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China?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Chinese are the most </a:t>
            </a:r>
            <a:r>
              <a:rPr lang="en-US" dirty="0" smtClean="0"/>
              <a:t>optimistic </a:t>
            </a:r>
            <a:r>
              <a:rPr lang="en-US" dirty="0" smtClean="0"/>
              <a:t>of all overseas consumers</a:t>
            </a:r>
          </a:p>
          <a:p>
            <a:r>
              <a:rPr lang="en-US" dirty="0" smtClean="0"/>
              <a:t>Happy people spend</a:t>
            </a:r>
          </a:p>
          <a:p>
            <a:r>
              <a:rPr lang="en-US" dirty="0" smtClean="0"/>
              <a:t>Growing middle class with lots of money</a:t>
            </a:r>
          </a:p>
          <a:p>
            <a:r>
              <a:rPr lang="en-US" dirty="0" smtClean="0"/>
              <a:t>Chinese </a:t>
            </a:r>
            <a:r>
              <a:rPr lang="en-US" dirty="0" smtClean="0"/>
              <a:t>perceive </a:t>
            </a:r>
            <a:r>
              <a:rPr lang="en-US" dirty="0" smtClean="0"/>
              <a:t>quality and price are closely related.</a:t>
            </a:r>
          </a:p>
          <a:p>
            <a:r>
              <a:rPr lang="en-US" dirty="0" smtClean="0"/>
              <a:t>Are having a love affair with western services and products</a:t>
            </a:r>
          </a:p>
          <a:p>
            <a:r>
              <a:rPr lang="en-US" dirty="0" smtClean="0"/>
              <a:t>Australia has a fresh new image.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37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Careful what you order</a:t>
            </a:r>
            <a:endParaRPr lang="en-US" dirty="0"/>
          </a:p>
        </p:txBody>
      </p:sp>
      <p:pic>
        <p:nvPicPr>
          <p:cNvPr id="4" name="Content Placeholder 3" descr="hot dog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4" b="15714"/>
          <a:stretch/>
        </p:blipFill>
        <p:spPr/>
      </p:pic>
    </p:spTree>
    <p:extLst>
      <p:ext uri="{BB962C8B-B14F-4D97-AF65-F5344CB8AC3E}">
        <p14:creationId xmlns:p14="http://schemas.microsoft.com/office/powerpoint/2010/main" val="228525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Challenging menus</a:t>
            </a:r>
            <a:endParaRPr lang="en-US" dirty="0"/>
          </a:p>
        </p:txBody>
      </p:sp>
      <p:pic>
        <p:nvPicPr>
          <p:cNvPr id="4" name="Content Placeholder 3" descr="china 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6" b="152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0012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Swimming laps can be difficult</a:t>
            </a:r>
            <a:endParaRPr lang="en-US" dirty="0"/>
          </a:p>
        </p:txBody>
      </p:sp>
      <p:pic>
        <p:nvPicPr>
          <p:cNvPr id="4" name="Content Placeholder 3" descr="crowded_swimming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15" r="-148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029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Underground is better</a:t>
            </a:r>
            <a:endParaRPr lang="en-US" dirty="0"/>
          </a:p>
        </p:txBody>
      </p:sp>
      <p:pic>
        <p:nvPicPr>
          <p:cNvPr id="4" name="Content Placeholder 3" descr="traffic_jam_yangzhou_20100910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07" r="-147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341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107577"/>
            <a:ext cx="7581901" cy="133695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Negotiating</a:t>
            </a:r>
            <a:br>
              <a:rPr lang="en-US" dirty="0" smtClean="0"/>
            </a:br>
            <a:r>
              <a:rPr lang="en-US" dirty="0" smtClean="0"/>
              <a:t>Chinese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120" y="1444532"/>
            <a:ext cx="8658670" cy="5326161"/>
          </a:xfrm>
        </p:spPr>
        <p:txBody>
          <a:bodyPr>
            <a:normAutofit/>
          </a:bodyPr>
          <a:lstStyle/>
          <a:p>
            <a:pPr algn="ctr"/>
            <a:endParaRPr lang="en-US" i="1" dirty="0" smtClean="0"/>
          </a:p>
          <a:p>
            <a:r>
              <a:rPr lang="en-US" b="1" dirty="0" smtClean="0"/>
              <a:t>“The Art of War”– do your home work</a:t>
            </a:r>
          </a:p>
          <a:p>
            <a:r>
              <a:rPr lang="en-US" b="1" dirty="0" smtClean="0"/>
              <a:t>Introduce yourself and product/</a:t>
            </a:r>
            <a:r>
              <a:rPr lang="en-US" b="1" dirty="0" err="1" smtClean="0"/>
              <a:t>service..then</a:t>
            </a:r>
            <a:r>
              <a:rPr lang="en-US" b="1" dirty="0" smtClean="0"/>
              <a:t> focus on the relationship</a:t>
            </a:r>
          </a:p>
          <a:p>
            <a:r>
              <a:rPr lang="en-US" b="1" dirty="0" smtClean="0"/>
              <a:t>Be prepared to walk away</a:t>
            </a:r>
          </a:p>
          <a:p>
            <a:r>
              <a:rPr lang="en-US" b="1" dirty="0" smtClean="0"/>
              <a:t>Don</a:t>
            </a:r>
            <a:r>
              <a:rPr lang="fr-FR" b="1" dirty="0" smtClean="0"/>
              <a:t>’</a:t>
            </a:r>
            <a:r>
              <a:rPr lang="en-US" b="1" dirty="0" smtClean="0"/>
              <a:t>t tell them how long you are staying</a:t>
            </a:r>
          </a:p>
          <a:p>
            <a:r>
              <a:rPr lang="en-US" b="1" dirty="0" smtClean="0"/>
              <a:t>Handing over business cards</a:t>
            </a:r>
          </a:p>
          <a:p>
            <a:r>
              <a:rPr lang="en-US" b="1" dirty="0" smtClean="0"/>
              <a:t>Gifts—Wine with a cork is great</a:t>
            </a:r>
          </a:p>
          <a:p>
            <a:r>
              <a:rPr lang="en-US" b="1" dirty="0" smtClean="0"/>
              <a:t>He who moves first loses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807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Negotiating </a:t>
            </a:r>
            <a:br>
              <a:rPr lang="en-US" dirty="0" smtClean="0"/>
            </a:br>
            <a:r>
              <a:rPr lang="en-US" dirty="0" smtClean="0"/>
              <a:t>Chinese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Don</a:t>
            </a:r>
            <a:r>
              <a:rPr lang="fr-FR" b="1" dirty="0" smtClean="0"/>
              <a:t>’</a:t>
            </a:r>
            <a:r>
              <a:rPr lang="en-US" b="1" dirty="0" smtClean="0"/>
              <a:t>t get angry, pound the table or show emotion</a:t>
            </a:r>
          </a:p>
          <a:p>
            <a:r>
              <a:rPr lang="en-US" b="1" dirty="0" smtClean="0"/>
              <a:t>Dining </a:t>
            </a:r>
            <a:r>
              <a:rPr lang="en-US" b="1" dirty="0" smtClean="0"/>
              <a:t>etiquette…Gam </a:t>
            </a:r>
            <a:r>
              <a:rPr lang="en-US" b="1" dirty="0" err="1" smtClean="0"/>
              <a:t>Bei</a:t>
            </a:r>
            <a:r>
              <a:rPr lang="en-US" b="1" dirty="0" smtClean="0"/>
              <a:t>..!!</a:t>
            </a:r>
          </a:p>
          <a:p>
            <a:r>
              <a:rPr lang="en-US" b="1" dirty="0" smtClean="0"/>
              <a:t>It will take longer than you think</a:t>
            </a:r>
          </a:p>
          <a:p>
            <a:r>
              <a:rPr lang="en-US" b="1" dirty="0" smtClean="0"/>
              <a:t>The king moves the least-best to have someone else lead the negotiation.</a:t>
            </a:r>
          </a:p>
          <a:p>
            <a:r>
              <a:rPr lang="en-US" b="1" dirty="0" smtClean="0"/>
              <a:t>Patience is a virtue</a:t>
            </a:r>
          </a:p>
          <a:p>
            <a:r>
              <a:rPr lang="en-US" b="1" dirty="0" smtClean="0"/>
              <a:t>Engage people on the ground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88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925" y="282259"/>
            <a:ext cx="8308975" cy="1058469"/>
          </a:xfrm>
        </p:spPr>
        <p:txBody>
          <a:bodyPr/>
          <a:lstStyle/>
          <a:p>
            <a:r>
              <a:rPr lang="en-US" dirty="0" smtClean="0"/>
              <a:t>Davey Pumps</a:t>
            </a:r>
            <a:endParaRPr lang="en-US" dirty="0"/>
          </a:p>
        </p:txBody>
      </p:sp>
      <p:pic>
        <p:nvPicPr>
          <p:cNvPr id="4" name="Content Placeholder 3" descr="Davey Pumps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12" r="-40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3261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velogue">
  <a:themeElements>
    <a:clrScheme name="Travelogue">
      <a:dk1>
        <a:sysClr val="windowText" lastClr="000000"/>
      </a:dk1>
      <a:lt1>
        <a:srgbClr val="EAC968"/>
      </a:lt1>
      <a:dk2>
        <a:srgbClr val="2A2515"/>
      </a:dk2>
      <a:lt2>
        <a:srgbClr val="82682C"/>
      </a:lt2>
      <a:accent1>
        <a:srgbClr val="B74D21"/>
      </a:accent1>
      <a:accent2>
        <a:srgbClr val="A32323"/>
      </a:accent2>
      <a:accent3>
        <a:srgbClr val="4576A3"/>
      </a:accent3>
      <a:accent4>
        <a:srgbClr val="615D9A"/>
      </a:accent4>
      <a:accent5>
        <a:srgbClr val="67924B"/>
      </a:accent5>
      <a:accent6>
        <a:srgbClr val="BF7B1B"/>
      </a:accent6>
      <a:hlink>
        <a:srgbClr val="99350B"/>
      </a:hlink>
      <a:folHlink>
        <a:srgbClr val="785140"/>
      </a:folHlink>
    </a:clrScheme>
    <a:fontScheme name="Travelogue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Travelogu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6600000" sx="102000" sy="102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88900" dist="63500" dir="2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sunset" dir="t">
              <a:rot lat="0" lon="0" rev="4200000"/>
            </a:lightRig>
          </a:scene3d>
          <a:sp3d>
            <a:bevelT w="635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0000"/>
                <a:hueMod val="85000"/>
                <a:satMod val="300000"/>
                <a:lumMod val="100000"/>
              </a:schemeClr>
            </a:gs>
            <a:gs pos="40000">
              <a:schemeClr val="phClr">
                <a:tint val="45000"/>
                <a:shade val="99000"/>
                <a:hueMod val="95000"/>
                <a:satMod val="300000"/>
                <a:lumMod val="100000"/>
              </a:schemeClr>
            </a:gs>
            <a:gs pos="100000">
              <a:schemeClr val="phClr">
                <a:shade val="20000"/>
                <a:hueMod val="95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70000"/>
                <a:satMod val="2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Travelogue.thmx</Template>
  <TotalTime>12079</TotalTime>
  <Words>266</Words>
  <Application>Microsoft Office PowerPoint</Application>
  <PresentationFormat>On-screen Show (4:3)</PresentationFormat>
  <Paragraphs>63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新細明體</vt:lpstr>
      <vt:lpstr>Calibri</vt:lpstr>
      <vt:lpstr>Calisto MT</vt:lpstr>
      <vt:lpstr>Mistral</vt:lpstr>
      <vt:lpstr>Wingdings 2</vt:lpstr>
      <vt:lpstr>Travelogue</vt:lpstr>
      <vt:lpstr>Doing Business In China</vt:lpstr>
      <vt:lpstr>Why China? </vt:lpstr>
      <vt:lpstr>Careful what you order</vt:lpstr>
      <vt:lpstr>Challenging menus</vt:lpstr>
      <vt:lpstr>Swimming laps can be difficult</vt:lpstr>
      <vt:lpstr>Underground is better</vt:lpstr>
      <vt:lpstr>Negotiating Chinese Style</vt:lpstr>
      <vt:lpstr>Negotiating  Chinese Style</vt:lpstr>
      <vt:lpstr>Davey Pumps</vt:lpstr>
      <vt:lpstr>Davey testing in Hailar</vt:lpstr>
      <vt:lpstr>National Coolant supplier</vt:lpstr>
      <vt:lpstr>Small Australian Truck Body company</vt:lpstr>
      <vt:lpstr>Aldom</vt:lpstr>
      <vt:lpstr>Annesley Girls College</vt:lpstr>
      <vt:lpstr>Education Show Nanjing</vt:lpstr>
      <vt:lpstr>Think Global</vt:lpstr>
      <vt:lpstr>Government Assistance</vt:lpstr>
      <vt:lpstr>International Sales Solutions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ACBCVIC</cp:lastModifiedBy>
  <cp:revision>80</cp:revision>
  <cp:lastPrinted>2015-03-25T07:59:12Z</cp:lastPrinted>
  <dcterms:created xsi:type="dcterms:W3CDTF">2015-03-21T08:56:47Z</dcterms:created>
  <dcterms:modified xsi:type="dcterms:W3CDTF">2015-10-21T03:16:46Z</dcterms:modified>
</cp:coreProperties>
</file>